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701" r:id="rId3"/>
    <p:sldId id="768" r:id="rId4"/>
    <p:sldId id="709" r:id="rId5"/>
    <p:sldId id="772" r:id="rId6"/>
    <p:sldId id="769" r:id="rId7"/>
    <p:sldId id="773" r:id="rId8"/>
    <p:sldId id="710" r:id="rId9"/>
    <p:sldId id="711" r:id="rId10"/>
    <p:sldId id="729" r:id="rId11"/>
    <p:sldId id="730" r:id="rId12"/>
    <p:sldId id="731" r:id="rId13"/>
    <p:sldId id="739" r:id="rId14"/>
    <p:sldId id="732" r:id="rId15"/>
    <p:sldId id="733" r:id="rId16"/>
    <p:sldId id="734" r:id="rId17"/>
    <p:sldId id="735" r:id="rId18"/>
    <p:sldId id="755" r:id="rId19"/>
    <p:sldId id="756" r:id="rId20"/>
    <p:sldId id="758" r:id="rId21"/>
    <p:sldId id="767" r:id="rId22"/>
    <p:sldId id="752" r:id="rId23"/>
    <p:sldId id="766" r:id="rId24"/>
    <p:sldId id="762" r:id="rId25"/>
    <p:sldId id="759" r:id="rId26"/>
    <p:sldId id="743" r:id="rId27"/>
    <p:sldId id="741" r:id="rId28"/>
    <p:sldId id="736" r:id="rId29"/>
    <p:sldId id="712" r:id="rId30"/>
    <p:sldId id="738" r:id="rId31"/>
    <p:sldId id="317" r:id="rId32"/>
    <p:sldId id="318" r:id="rId33"/>
    <p:sldId id="714" r:id="rId34"/>
    <p:sldId id="747" r:id="rId35"/>
    <p:sldId id="715" r:id="rId36"/>
    <p:sldId id="716" r:id="rId37"/>
    <p:sldId id="717" r:id="rId38"/>
    <p:sldId id="720" r:id="rId39"/>
    <p:sldId id="718" r:id="rId40"/>
    <p:sldId id="721" r:id="rId41"/>
    <p:sldId id="722" r:id="rId42"/>
    <p:sldId id="725" r:id="rId43"/>
    <p:sldId id="726" r:id="rId44"/>
    <p:sldId id="719" r:id="rId45"/>
    <p:sldId id="723" r:id="rId46"/>
    <p:sldId id="727" r:id="rId47"/>
    <p:sldId id="728" r:id="rId48"/>
    <p:sldId id="751" r:id="rId49"/>
    <p:sldId id="70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9794"/>
    <a:srgbClr val="FF4E28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83489"/>
  </p:normalViewPr>
  <p:slideViewPr>
    <p:cSldViewPr snapToGrid="0" snapToObjects="1" showGuides="1">
      <p:cViewPr varScale="1">
        <p:scale>
          <a:sx n="88" d="100"/>
          <a:sy n="88" d="100"/>
        </p:scale>
        <p:origin x="200" y="520"/>
      </p:cViewPr>
      <p:guideLst>
        <p:guide orient="horz" pos="223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ProPublica is an American nonprofit organization based in New York City. It is a nonprofit newsroom that aims to produce investigative journalism in the public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66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1A3EC-20F8-8C47-A9C6-9922AB1817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2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E5EF-9672-7649-8019-28963B96A44B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9AE-2094-1D4B-813F-94D16660813C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5728-073B-BA44-96C4-F95E9AB1436E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9E23-F2A8-3A4A-9AF1-AEFB63F2ADFD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7DBA-CDDD-7948-8E85-BFA8D731C9F7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661C-D824-F343-91CF-C4346468B3A4}" type="datetime1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9BA7-144A-0D44-AF05-F9B218FCD910}" type="datetime1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EC60-AD2E-CB4F-A295-C4129B1118CC}" type="datetime1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E46E-ED43-C644-AA1A-ACC0E38FEC5D}" type="datetime1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3E2F4-B79B-C744-A8F1-C27DD64449DA}" type="datetime1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ABEA7-AA7E-BB47-A25D-724ACDC480ED}" type="datetime1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F18F0-38CF-AA4B-B9B7-96B88AAD0765}" type="datetime1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ssrn.com/sol3/papers.cfm?abstract_id=247789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jackyalcine/status/6153295159091568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24849014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E98DC3-6983-984D-BA4E-A338BA96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95" y="326317"/>
            <a:ext cx="11848554" cy="328754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16: Fairness and Transparency in ML</a:t>
            </a:r>
            <a:br>
              <a:rPr lang="en-US" sz="4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29" y="4158907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2769" y="4644822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Oct. 13,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081" y="2797170"/>
            <a:ext cx="6402348" cy="16877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Fairness in ML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7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can be great!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News headline AI better than human">
            <a:extLst>
              <a:ext uri="{FF2B5EF4-FFF2-40B4-BE49-F238E27FC236}">
                <a16:creationId xmlns:a16="http://schemas.microsoft.com/office/drawing/2014/main" id="{A0472405-DD63-5747-89BD-92A69B3A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1" y="914401"/>
            <a:ext cx="10121900" cy="3644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45A604-9EFF-A34A-A474-971AA5AD9332}"/>
              </a:ext>
            </a:extLst>
          </p:cNvPr>
          <p:cNvSpPr/>
          <p:nvPr/>
        </p:nvSpPr>
        <p:spPr>
          <a:xfrm>
            <a:off x="1117581" y="4486226"/>
            <a:ext cx="102362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"[H]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could become faster and less expensive, and […] lead recruiters to more highly skilled people who are better matches for their companies. Another potential result: a more diverse workplace. The software relies on data to surface candidates from a wide variety of places and match their skills to the job requirements, free of human biases."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3DD29-C8D4-4141-A7A5-0ABE5AAE294B}"/>
              </a:ext>
            </a:extLst>
          </p:cNvPr>
          <p:cNvSpPr/>
          <p:nvPr/>
        </p:nvSpPr>
        <p:spPr>
          <a:xfrm>
            <a:off x="177989" y="6425218"/>
            <a:ext cx="2717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mrtz.org</a:t>
            </a:r>
            <a:r>
              <a:rPr lang="en-US" dirty="0"/>
              <a:t>/nips17/#/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9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0" y="168271"/>
            <a:ext cx="11619269" cy="74613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wait … what about discriminations?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news  headline can't algorithms discriminate">
            <a:extLst>
              <a:ext uri="{FF2B5EF4-FFF2-40B4-BE49-F238E27FC236}">
                <a16:creationId xmlns:a16="http://schemas.microsoft.com/office/drawing/2014/main" id="{BF2C532D-393F-DA4E-AD35-99A89073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28" y="1250846"/>
            <a:ext cx="8366386" cy="3118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75194D-2B9F-9B42-8DDD-26F38402DFFA}"/>
              </a:ext>
            </a:extLst>
          </p:cNvPr>
          <p:cNvSpPr/>
          <p:nvPr/>
        </p:nvSpPr>
        <p:spPr>
          <a:xfrm>
            <a:off x="1062428" y="4577858"/>
            <a:ext cx="9978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"But software is not free of human influence. Algorithms are written and maintained by people, and machine learning algorithms adjust what they do based on people’s behavior. As a result […] algorithms can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reinforce human prejudices."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4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" y="0"/>
            <a:ext cx="11754181" cy="20053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example: Credit card application (infer race from ZIP code)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credit card with higher rate towards minorities">
            <a:extLst>
              <a:ext uri="{FF2B5EF4-FFF2-40B4-BE49-F238E27FC236}">
                <a16:creationId xmlns:a16="http://schemas.microsoft.com/office/drawing/2014/main" id="{4F582BAB-A1C0-8D4B-80A4-3F7A492A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46" y="1718339"/>
            <a:ext cx="8115324" cy="50031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17504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Isn’t discrimination the very point of machine learning?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D62387-75E1-CD4E-A676-DCD37156F4DE}"/>
              </a:ext>
            </a:extLst>
          </p:cNvPr>
          <p:cNvSpPr/>
          <p:nvPr/>
        </p:nvSpPr>
        <p:spPr>
          <a:xfrm>
            <a:off x="649573" y="1841242"/>
            <a:ext cx="104943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Yes, but we don’t want  -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Unjustified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basis for differentiation (the basis of the discrimination should be justifiable in some way)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Practical irrelevance (e.g., African American or Latinos are less likely to repay loan)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Moral irrelevance  (e.g., someone with disability is not considered for employment)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0"/>
            <a:ext cx="11724200" cy="11058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Discrimination is not a general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F5BEBE-4A71-5B40-8B80-F35AD5BEC9BD}"/>
              </a:ext>
            </a:extLst>
          </p:cNvPr>
          <p:cNvSpPr/>
          <p:nvPr/>
        </p:nvSpPr>
        <p:spPr>
          <a:xfrm>
            <a:off x="442522" y="1719585"/>
            <a:ext cx="112307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specific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Concerned with important opportunities that affect people’s life chances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specific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Concerned with socially salient qualities that have served as the basis for unjustified and systematically adverse treatment in the past (e.g., undesirable social norms)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Regulated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2AEE3-A03E-0641-A7B6-40041E83CA12}"/>
              </a:ext>
            </a:extLst>
          </p:cNvPr>
          <p:cNvSpPr/>
          <p:nvPr/>
        </p:nvSpPr>
        <p:spPr>
          <a:xfrm>
            <a:off x="359423" y="1134434"/>
            <a:ext cx="11486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Regulations can provide us some ideas about what makes a decision unfair or even unethical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1324F-45F0-BF4E-99C9-619575400831}"/>
              </a:ext>
            </a:extLst>
          </p:cNvPr>
          <p:cNvSpPr/>
          <p:nvPr/>
        </p:nvSpPr>
        <p:spPr>
          <a:xfrm>
            <a:off x="334155" y="2381159"/>
            <a:ext cx="114474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Credit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(Equal Credit Opportunity Act)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Education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1964; Education Amendments of 1972)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Employment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Housing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(Fair Housing Act)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‘Public Accommodation’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94160-EC79-C44D-B6D0-6C852D70896F}"/>
              </a:ext>
            </a:extLst>
          </p:cNvPr>
          <p:cNvSpPr/>
          <p:nvPr/>
        </p:nvSpPr>
        <p:spPr>
          <a:xfrm>
            <a:off x="297911" y="4819700"/>
            <a:ext cx="10454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Extends to marketing and advertising; not limited to final decision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AB07C-2406-9B45-BADC-5FCBF38ECDBC}"/>
              </a:ext>
            </a:extLst>
          </p:cNvPr>
          <p:cNvSpPr/>
          <p:nvPr/>
        </p:nvSpPr>
        <p:spPr>
          <a:xfrm>
            <a:off x="278227" y="5635538"/>
            <a:ext cx="11649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list sets aside complex web of laws that regulates the government itself.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1162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Legally defined as ‘protected class’ (growing list)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F5FEE6-55D4-9A4C-AACC-6DA54A989F8D}"/>
              </a:ext>
            </a:extLst>
          </p:cNvPr>
          <p:cNvSpPr/>
          <p:nvPr/>
        </p:nvSpPr>
        <p:spPr>
          <a:xfrm>
            <a:off x="496549" y="1484607"/>
            <a:ext cx="111227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(Equal Pay Act of 1963; Civil Rights Act of 1964);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Religion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National origin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1964);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Citizenship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(Immigration Reform and Control Act);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(Age Discrimination in Employment Act of 1967);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Pregnancy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(Pregnancy Discrimination Act);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Familial status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(Civil Rights Act of 1968);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Disability status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(Rehabilitation Act of 1973; Americans with Disabilities Act of 1990);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Veteran status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(Vietnam Era Veterans' Readjustment Assistance Act of 1974; Uniformed Services Employment and Reemployment Rights Act);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Genetic information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(Genetic Information Nondiscrimination Act)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lead to unfairness?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58E534-52FA-AE48-A127-C3E93E7DEB6C}"/>
              </a:ext>
            </a:extLst>
          </p:cNvPr>
          <p:cNvSpPr/>
          <p:nvPr/>
        </p:nvSpPr>
        <p:spPr>
          <a:xfrm>
            <a:off x="634999" y="1767737"/>
            <a:ext cx="1106593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Neither data in itself nor algorithms explicitly know of social inequities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collection, labeling etc. can have unintentional biases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learn from past data, historic biases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times biases go unnoticed as we view them or accept them as acceptable social norms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Other times the context under which data was collected gets lost in the pipeline or context doesn’t even gets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1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65" y="121655"/>
            <a:ext cx="11084035" cy="96443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Dramatic Changes in Machine Learning </a:t>
            </a:r>
            <a:endParaRPr lang="en-US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B08C2-C36E-B046-8607-F7F80544618A}"/>
              </a:ext>
            </a:extLst>
          </p:cNvPr>
          <p:cNvSpPr/>
          <p:nvPr/>
        </p:nvSpPr>
        <p:spPr>
          <a:xfrm>
            <a:off x="315447" y="3277505"/>
            <a:ext cx="719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</a:rPr>
              <a:t>Rise of fast/cheap data collection, processing </a:t>
            </a:r>
            <a:endParaRPr lang="en-US" sz="2400" dirty="0">
              <a:effectLst/>
            </a:endParaRPr>
          </a:p>
        </p:txBody>
      </p:sp>
      <p:pic>
        <p:nvPicPr>
          <p:cNvPr id="7" name="Picture 1" descr="&quot;&quot;">
            <a:extLst>
              <a:ext uri="{FF2B5EF4-FFF2-40B4-BE49-F238E27FC236}">
                <a16:creationId xmlns:a16="http://schemas.microsoft.com/office/drawing/2014/main" id="{74828BF5-1DFF-EC45-AC77-C247683A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" y="1107184"/>
            <a:ext cx="5825986" cy="16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&quot;&quot;">
            <a:extLst>
              <a:ext uri="{FF2B5EF4-FFF2-40B4-BE49-F238E27FC236}">
                <a16:creationId xmlns:a16="http://schemas.microsoft.com/office/drawing/2014/main" id="{FD707DCE-3F56-2440-B010-55FAA8E1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97" y="1107184"/>
            <a:ext cx="5750636" cy="16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 descr="arrow">
            <a:extLst>
              <a:ext uri="{FF2B5EF4-FFF2-40B4-BE49-F238E27FC236}">
                <a16:creationId xmlns:a16="http://schemas.microsoft.com/office/drawing/2014/main" id="{EA3486B1-EA93-5347-B39A-7D8D8508EB80}"/>
              </a:ext>
            </a:extLst>
          </p:cNvPr>
          <p:cNvSpPr/>
          <p:nvPr/>
        </p:nvSpPr>
        <p:spPr>
          <a:xfrm>
            <a:off x="5938482" y="1746487"/>
            <a:ext cx="436033" cy="347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" descr="logos">
            <a:extLst>
              <a:ext uri="{FF2B5EF4-FFF2-40B4-BE49-F238E27FC236}">
                <a16:creationId xmlns:a16="http://schemas.microsoft.com/office/drawing/2014/main" id="{95DFC9C1-AC58-584A-9C88-D5DB6329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83" y="2907980"/>
            <a:ext cx="999490" cy="12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gos">
            <a:extLst>
              <a:ext uri="{FF2B5EF4-FFF2-40B4-BE49-F238E27FC236}">
                <a16:creationId xmlns:a16="http://schemas.microsoft.com/office/drawing/2014/main" id="{77332E57-9CDA-5746-B0A0-F20FAABBF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719" y="2841260"/>
            <a:ext cx="2133600" cy="140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2CD724-0B29-6646-8C38-E6DBF3DFB181}"/>
              </a:ext>
            </a:extLst>
          </p:cNvPr>
          <p:cNvSpPr/>
          <p:nvPr/>
        </p:nvSpPr>
        <p:spPr>
          <a:xfrm>
            <a:off x="343026" y="4558956"/>
            <a:ext cx="5186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</a:rPr>
              <a:t>Rise of popular, easy-to-use tools </a:t>
            </a:r>
            <a:endParaRPr lang="en-US" sz="2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C62DA-F5ED-6F4A-A099-6B4E84ED49DF}"/>
              </a:ext>
            </a:extLst>
          </p:cNvPr>
          <p:cNvSpPr/>
          <p:nvPr/>
        </p:nvSpPr>
        <p:spPr>
          <a:xfrm>
            <a:off x="340262" y="5840407"/>
            <a:ext cx="4910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</a:rPr>
              <a:t>Rise of Data Scientist Factories </a:t>
            </a:r>
            <a:endParaRPr lang="en-US" sz="2400" dirty="0">
              <a:effectLst/>
            </a:endParaRPr>
          </a:p>
        </p:txBody>
      </p:sp>
      <p:pic>
        <p:nvPicPr>
          <p:cNvPr id="2051" name="Picture 3" descr="logos">
            <a:extLst>
              <a:ext uri="{FF2B5EF4-FFF2-40B4-BE49-F238E27FC236}">
                <a16:creationId xmlns:a16="http://schemas.microsoft.com/office/drawing/2014/main" id="{46D5C191-1147-8845-9712-F8B9CB30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11" y="5421005"/>
            <a:ext cx="910167" cy="11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0F5E0DF9-C785-374B-AA72-BC1051730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82" y="5421005"/>
            <a:ext cx="1300470" cy="130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logos">
            <a:extLst>
              <a:ext uri="{FF2B5EF4-FFF2-40B4-BE49-F238E27FC236}">
                <a16:creationId xmlns:a16="http://schemas.microsoft.com/office/drawing/2014/main" id="{6FAC63A0-1A13-AA4C-AE26-616A8D9E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30" y="5628171"/>
            <a:ext cx="2551574" cy="63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s">
            <a:extLst>
              <a:ext uri="{FF2B5EF4-FFF2-40B4-BE49-F238E27FC236}">
                <a16:creationId xmlns:a16="http://schemas.microsoft.com/office/drawing/2014/main" id="{150666BC-C599-2B41-960B-4A1B8EB3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82" y="4599027"/>
            <a:ext cx="1333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logos">
            <a:extLst>
              <a:ext uri="{FF2B5EF4-FFF2-40B4-BE49-F238E27FC236}">
                <a16:creationId xmlns:a16="http://schemas.microsoft.com/office/drawing/2014/main" id="{C6B38F04-F623-9342-866E-342B4217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3" y="4488587"/>
            <a:ext cx="1062573" cy="71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s">
            <a:extLst>
              <a:ext uri="{FF2B5EF4-FFF2-40B4-BE49-F238E27FC236}">
                <a16:creationId xmlns:a16="http://schemas.microsoft.com/office/drawing/2014/main" id="{13C727C1-74CB-CC4A-B501-E3D1AC91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532717"/>
            <a:ext cx="1252486" cy="8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520B6-3BE4-9047-B0A6-DA2F5562E70B}"/>
              </a:ext>
            </a:extLst>
          </p:cNvPr>
          <p:cNvSpPr txBox="1"/>
          <p:nvPr/>
        </p:nvSpPr>
        <p:spPr>
          <a:xfrm>
            <a:off x="971765" y="1580330"/>
            <a:ext cx="80682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Fairness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it means to be fair.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we can achieve better transparency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64D0-A08E-D24A-8ACA-D8050770E9E4}"/>
              </a:ext>
            </a:extLst>
          </p:cNvPr>
          <p:cNvSpPr txBox="1"/>
          <p:nvPr/>
        </p:nvSpPr>
        <p:spPr>
          <a:xfrm>
            <a:off x="1633928" y="6356350"/>
            <a:ext cx="875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taken from Solon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Barocas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Moritz Hardt, Anupam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1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29" y="209026"/>
            <a:ext cx="10515600" cy="82652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way to become a data scientist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&quot;&quot;">
            <a:extLst>
              <a:ext uri="{FF2B5EF4-FFF2-40B4-BE49-F238E27FC236}">
                <a16:creationId xmlns:a16="http://schemas.microsoft.com/office/drawing/2014/main" id="{E459A9D4-9D7D-5D4A-97BC-C4EF7E64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191146"/>
            <a:ext cx="59944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online courses available">
            <a:extLst>
              <a:ext uri="{FF2B5EF4-FFF2-40B4-BE49-F238E27FC236}">
                <a16:creationId xmlns:a16="http://schemas.microsoft.com/office/drawing/2014/main" id="{693F1AAE-244E-0D48-8567-505BC0C2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67" y="2453184"/>
            <a:ext cx="3857597" cy="4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2 week course program to become data scientist">
            <a:extLst>
              <a:ext uri="{FF2B5EF4-FFF2-40B4-BE49-F238E27FC236}">
                <a16:creationId xmlns:a16="http://schemas.microsoft.com/office/drawing/2014/main" id="{6717F96C-A132-FE43-A906-5648FA50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64" y="1191146"/>
            <a:ext cx="4168079" cy="55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D131E6-B69B-DE4E-AC5A-24F2736A946A}"/>
              </a:ext>
            </a:extLst>
          </p:cNvPr>
          <p:cNvSpPr/>
          <p:nvPr/>
        </p:nvSpPr>
        <p:spPr>
          <a:xfrm>
            <a:off x="850900" y="3639418"/>
            <a:ext cx="10414000" cy="95410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Should everything that can be predicted, be predicted?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If you really have to predict, what should you be aware of? </a:t>
            </a:r>
            <a:endParaRPr lang="en-US" sz="2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70906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fairness is hard?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53BB04-1ACC-E947-B69B-F8F5A117E24B}"/>
              </a:ext>
            </a:extLst>
          </p:cNvPr>
          <p:cNvSpPr/>
          <p:nvPr/>
        </p:nvSpPr>
        <p:spPr>
          <a:xfrm>
            <a:off x="396765" y="1167880"/>
            <a:ext cx="11170508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Suppose we are a bank trying to fairly decide who should get a loan i.e. Who is most likely to pay us back?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Suppose we have two groups, A and B (the sensitive attribute)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where discrimination could occur</a:t>
            </a:r>
          </a:p>
        </p:txBody>
      </p:sp>
      <p:pic>
        <p:nvPicPr>
          <p:cNvPr id="7" name="Picture 6" descr="table for loan request">
            <a:extLst>
              <a:ext uri="{FF2B5EF4-FFF2-40B4-BE49-F238E27FC236}">
                <a16:creationId xmlns:a16="http://schemas.microsoft.com/office/drawing/2014/main" id="{E8AB096D-88C8-F74B-9D31-BC73FD29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5" y="3543300"/>
            <a:ext cx="7393459" cy="2614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4379C-6CEC-2A48-96AF-F4C7198642FA}"/>
              </a:ext>
            </a:extLst>
          </p:cNvPr>
          <p:cNvSpPr txBox="1"/>
          <p:nvPr/>
        </p:nvSpPr>
        <p:spPr>
          <a:xfrm>
            <a:off x="8133777" y="4588939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1st Attempt: Fairness through blindness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5BC90-6BCF-B54F-9BEE-9A3265EC418F}"/>
              </a:ext>
            </a:extLst>
          </p:cNvPr>
          <p:cNvSpPr/>
          <p:nvPr/>
        </p:nvSpPr>
        <p:spPr>
          <a:xfrm>
            <a:off x="297911" y="1481197"/>
            <a:ext cx="55932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Ignore all irrelevant/protected attributes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“We don’t even look at ‘race’!”</a:t>
            </a:r>
          </a:p>
        </p:txBody>
      </p:sp>
      <p:pic>
        <p:nvPicPr>
          <p:cNvPr id="7" name="Picture 6" descr="fairness through blindness">
            <a:extLst>
              <a:ext uri="{FF2B5EF4-FFF2-40B4-BE49-F238E27FC236}">
                <a16:creationId xmlns:a16="http://schemas.microsoft.com/office/drawing/2014/main" id="{7584C77F-3AD1-6147-9905-A501BAD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21" y="1504707"/>
            <a:ext cx="5321033" cy="4261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355FE1-108A-6A4B-AE1E-CABA15F52C4F}"/>
              </a:ext>
            </a:extLst>
          </p:cNvPr>
          <p:cNvSpPr/>
          <p:nvPr/>
        </p:nvSpPr>
        <p:spPr>
          <a:xfrm>
            <a:off x="297911" y="4465072"/>
            <a:ext cx="57599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You don’t need to see an attribute to be able to predict it with high accuracy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E.g.: User visits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artofmanliness.com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... 90% chance of being male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32" y="170102"/>
            <a:ext cx="10515600" cy="96949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sensitive attributes?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loan request table">
            <a:extLst>
              <a:ext uri="{FF2B5EF4-FFF2-40B4-BE49-F238E27FC236}">
                <a16:creationId xmlns:a16="http://schemas.microsoft.com/office/drawing/2014/main" id="{DDB1A0B0-48DE-F74C-9A63-B8EC737E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82" y="1131233"/>
            <a:ext cx="8953500" cy="3276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0DAB93-FAA5-4C48-8780-D2D27BE9A18D}"/>
              </a:ext>
            </a:extLst>
          </p:cNvPr>
          <p:cNvSpPr/>
          <p:nvPr/>
        </p:nvSpPr>
        <p:spPr>
          <a:xfrm>
            <a:off x="838200" y="4599920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However, if the sensitive attribute is correlated with the other attributes, this isn’t good enough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easy to predict race if you have lots of other information (e.g., zip code, spending patterns)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188141"/>
            <a:ext cx="11954934" cy="7420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2nd attempt: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Parity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Oval 1" descr="population size">
            <a:extLst>
              <a:ext uri="{FF2B5EF4-FFF2-40B4-BE49-F238E27FC236}">
                <a16:creationId xmlns:a16="http://schemas.microsoft.com/office/drawing/2014/main" id="{0674F85E-7F53-C94E-A1F0-88BB6D32DD04}"/>
              </a:ext>
            </a:extLst>
          </p:cNvPr>
          <p:cNvSpPr/>
          <p:nvPr/>
        </p:nvSpPr>
        <p:spPr>
          <a:xfrm>
            <a:off x="660399" y="1765300"/>
            <a:ext cx="3708400" cy="35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A937E7-147E-DC4C-9898-38D7964ED230}"/>
              </a:ext>
            </a:extLst>
          </p:cNvPr>
          <p:cNvSpPr/>
          <p:nvPr/>
        </p:nvSpPr>
        <p:spPr>
          <a:xfrm>
            <a:off x="2514599" y="2159000"/>
            <a:ext cx="1303866" cy="13843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EC905-F500-3041-87DB-7F5F1F8C43DD}"/>
              </a:ext>
            </a:extLst>
          </p:cNvPr>
          <p:cNvSpPr txBox="1"/>
          <p:nvPr/>
        </p:nvSpPr>
        <p:spPr>
          <a:xfrm>
            <a:off x="1693701" y="5572897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256D7-0277-F74A-82EF-AE60537EAE0F}"/>
              </a:ext>
            </a:extLst>
          </p:cNvPr>
          <p:cNvSpPr txBox="1"/>
          <p:nvPr/>
        </p:nvSpPr>
        <p:spPr>
          <a:xfrm>
            <a:off x="1861498" y="3744721"/>
            <a:ext cx="56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  <a:r>
              <a:rPr lang="en-US" sz="3600" b="1" baseline="30000" dirty="0">
                <a:solidFill>
                  <a:schemeClr val="bg1"/>
                </a:solidFill>
              </a:rPr>
              <a:t>C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1347-9898-3A47-AC68-0AC9040ABF8C}"/>
              </a:ext>
            </a:extLst>
          </p:cNvPr>
          <p:cNvSpPr/>
          <p:nvPr/>
        </p:nvSpPr>
        <p:spPr>
          <a:xfrm>
            <a:off x="5173992" y="1181801"/>
            <a:ext cx="43412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 : Protected subset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Rest of the population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0240D-F9DD-A946-A878-072854D6A5EC}"/>
              </a:ext>
            </a:extLst>
          </p:cNvPr>
          <p:cNvSpPr/>
          <p:nvPr/>
        </p:nvSpPr>
        <p:spPr>
          <a:xfrm>
            <a:off x="5034835" y="2209984"/>
            <a:ext cx="65728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if the probability of the outcome is similar across groups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3E3649-70A7-3F4A-8828-91322DE4E80F}"/>
              </a:ext>
            </a:extLst>
          </p:cNvPr>
          <p:cNvSpPr/>
          <p:nvPr/>
        </p:nvSpPr>
        <p:spPr>
          <a:xfrm>
            <a:off x="5173992" y="3167322"/>
            <a:ext cx="5917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Outcome|S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≅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Outcome|S</a:t>
            </a:r>
            <a:r>
              <a:rPr lang="en-US" sz="28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05433-81BD-784D-9198-749292B279ED}"/>
              </a:ext>
            </a:extLst>
          </p:cNvPr>
          <p:cNvSpPr/>
          <p:nvPr/>
        </p:nvSpPr>
        <p:spPr>
          <a:xfrm>
            <a:off x="4772243" y="3806113"/>
            <a:ext cx="7098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“Fraction of people in S getting loan same as in 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158E1-9887-CF42-9AC3-FBBEC2065708}"/>
              </a:ext>
            </a:extLst>
          </p:cNvPr>
          <p:cNvSpPr/>
          <p:nvPr/>
        </p:nvSpPr>
        <p:spPr>
          <a:xfrm>
            <a:off x="3818465" y="5096620"/>
            <a:ext cx="8373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make an error, the direction of that error is equally likely for both groups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S) = P(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P(no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loan|would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S) = P(no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loan|would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repay,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7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8797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Parity: Equalized Odds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2B932D-B077-1F46-B490-22604BF8E7AD}"/>
              </a:ext>
            </a:extLst>
          </p:cNvPr>
          <p:cNvSpPr/>
          <p:nvPr/>
        </p:nvSpPr>
        <p:spPr>
          <a:xfrm>
            <a:off x="335017" y="1190896"/>
            <a:ext cx="114457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Variable T: indicated protected class or not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Output variable O: Indicates our prediction or 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Variable Y: indicates true/target/desired outcome (e.g., Individual capable/qualified, individual can afford or repay loan etc.)</a:t>
            </a:r>
          </a:p>
        </p:txBody>
      </p:sp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A2CBFE4F-5985-0541-BAC6-6E5DA3D0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7" y="3732212"/>
            <a:ext cx="9359900" cy="280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2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parity m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ay not be enough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9893EB-A76F-C644-800B-357B70A94D87}"/>
              </a:ext>
            </a:extLst>
          </p:cNvPr>
          <p:cNvSpPr/>
          <p:nvPr/>
        </p:nvSpPr>
        <p:spPr>
          <a:xfrm>
            <a:off x="481701" y="1480378"/>
            <a:ext cx="108185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 strong enough as a notion of fairness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Sometimes desirable, but can be abused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7CA81-76F2-744D-BE8A-4962ED6CE5B8}"/>
              </a:ext>
            </a:extLst>
          </p:cNvPr>
          <p:cNvSpPr/>
          <p:nvPr/>
        </p:nvSpPr>
        <p:spPr>
          <a:xfrm>
            <a:off x="481701" y="2888756"/>
            <a:ext cx="111523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Self-fulfilling prophecy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Give credit offers to those in S who are not interested in credit.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Offer job to least qualified candidate – will probably not take the job</a:t>
            </a:r>
          </a:p>
          <a:p>
            <a:pPr lvl="1"/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AB369-6DB6-B84E-9476-8A26C39F7ABC}"/>
              </a:ext>
            </a:extLst>
          </p:cNvPr>
          <p:cNvSpPr txBox="1"/>
          <p:nvPr/>
        </p:nvSpPr>
        <p:spPr>
          <a:xfrm>
            <a:off x="2408502" y="5771575"/>
            <a:ext cx="7298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Group fairness != Individual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Fairness through Privacy?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E5CBDF74-C0EF-6A4E-ACFC-E24A91F4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70" y="1030336"/>
            <a:ext cx="8907681" cy="515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2A8A35-6C10-7645-BF61-9439A846A619}"/>
              </a:ext>
            </a:extLst>
          </p:cNvPr>
          <p:cNvSpPr/>
          <p:nvPr/>
        </p:nvSpPr>
        <p:spPr>
          <a:xfrm>
            <a:off x="812800" y="4001034"/>
            <a:ext cx="10668000" cy="2355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solutions can help hide identities at best, but fairness means to ensure everyone or group is equally treated.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 a privacy-preserving mechanism might hide whether a participant is male or female or has disabilities, but it can’t help if the ML is disparate towards gender or disability.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9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 to discriminate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816F7-F207-784C-80BF-B29B575DF36E}"/>
              </a:ext>
            </a:extLst>
          </p:cNvPr>
          <p:cNvSpPr/>
          <p:nvPr/>
        </p:nvSpPr>
        <p:spPr>
          <a:xfrm>
            <a:off x="681106" y="1448947"/>
            <a:ext cx="106726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Things to keep in mind while building a ML model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Skewed sample: heavy towards one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Tainted examples: wrongly labeled or categorized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Limited features: less informative (has only partial view)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Proxies: correlated data can reveal information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B, Selbst (2016)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7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Skewed data</a:t>
            </a:r>
          </a:p>
        </p:txBody>
      </p:sp>
      <p:pic>
        <p:nvPicPr>
          <p:cNvPr id="8" name="Google Shape;127;p18" descr="distribution of training data for facial recognition">
            <a:extLst>
              <a:ext uri="{FF2B5EF4-FFF2-40B4-BE49-F238E27FC236}">
                <a16:creationId xmlns:a16="http://schemas.microsoft.com/office/drawing/2014/main" id="{323878A0-B27A-4644-9BE6-A1D1737294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522" y="168271"/>
            <a:ext cx="6096000" cy="6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8;p18">
            <a:extLst>
              <a:ext uri="{FF2B5EF4-FFF2-40B4-BE49-F238E27FC236}">
                <a16:creationId xmlns:a16="http://schemas.microsoft.com/office/drawing/2014/main" id="{E9438255-67D5-044F-A1D6-9535B1BD251A}"/>
              </a:ext>
            </a:extLst>
          </p:cNvPr>
          <p:cNvSpPr txBox="1">
            <a:spLocks/>
          </p:cNvSpPr>
          <p:nvPr/>
        </p:nvSpPr>
        <p:spPr>
          <a:xfrm>
            <a:off x="627344" y="1436722"/>
            <a:ext cx="4401200" cy="15052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bias the algorithms if there is no constraint and intervention.</a:t>
            </a:r>
          </a:p>
        </p:txBody>
      </p:sp>
      <p:sp>
        <p:nvSpPr>
          <p:cNvPr id="10" name="Google Shape;129;p18">
            <a:extLst>
              <a:ext uri="{FF2B5EF4-FFF2-40B4-BE49-F238E27FC236}">
                <a16:creationId xmlns:a16="http://schemas.microsoft.com/office/drawing/2014/main" id="{A3F40E28-2EDE-214D-878F-74C5843456A4}"/>
              </a:ext>
            </a:extLst>
          </p:cNvPr>
          <p:cNvSpPr txBox="1">
            <a:spLocks/>
          </p:cNvSpPr>
          <p:nvPr/>
        </p:nvSpPr>
        <p:spPr>
          <a:xfrm>
            <a:off x="627344" y="3067691"/>
            <a:ext cx="44012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Dark side of “data-driven” magic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FE0CC-74C3-2C48-B70D-082763C2AFA9}"/>
              </a:ext>
            </a:extLst>
          </p:cNvPr>
          <p:cNvSpPr/>
          <p:nvPr/>
        </p:nvSpPr>
        <p:spPr>
          <a:xfrm>
            <a:off x="252941" y="4521762"/>
            <a:ext cx="5248450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133"/>
              </a:spcBef>
              <a:buSzPts val="18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 in 2015, software engineer Jacky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Alciné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pointed out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the image recognition algorithms in Google Photos were classifying his black friends as “gorillas.”</a:t>
            </a:r>
          </a:p>
        </p:txBody>
      </p:sp>
      <p:sp>
        <p:nvSpPr>
          <p:cNvPr id="7" name="Google Shape;126;p18">
            <a:extLst>
              <a:ext uri="{FF2B5EF4-FFF2-40B4-BE49-F238E27FC236}">
                <a16:creationId xmlns:a16="http://schemas.microsoft.com/office/drawing/2014/main" id="{3EAF9910-7534-FA46-99AA-CE7193275E37}"/>
              </a:ext>
            </a:extLst>
          </p:cNvPr>
          <p:cNvSpPr txBox="1"/>
          <p:nvPr/>
        </p:nvSpPr>
        <p:spPr>
          <a:xfrm>
            <a:off x="0" y="6579600"/>
            <a:ext cx="80600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https://www.nature.com/articles/d41586-018-05707-8</a:t>
            </a:r>
            <a:endParaRPr sz="1333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1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68" y="230054"/>
            <a:ext cx="10515600" cy="75848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effects our lives</a:t>
            </a:r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93E3DE62-F43E-A24E-8C3A-63FC067F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24" y="988541"/>
            <a:ext cx="6082883" cy="1912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1C29BE-AC59-7F49-B3DD-C97B0D8FBF51}"/>
              </a:ext>
            </a:extLst>
          </p:cNvPr>
          <p:cNvSpPr/>
          <p:nvPr/>
        </p:nvSpPr>
        <p:spPr>
          <a:xfrm>
            <a:off x="629484" y="2570698"/>
            <a:ext cx="107243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Widespread algorithms with many small interactions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search, recommendations, social media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Specialized algorithms with fewer but higher-stakes interactions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medicine, criminal justice, finance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this level of impact, algorithms can have unintended consequences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 classification error is not enough, need fairness</a:t>
            </a:r>
          </a:p>
        </p:txBody>
      </p:sp>
      <p:sp>
        <p:nvSpPr>
          <p:cNvPr id="7" name="Google Shape;95;p14">
            <a:extLst>
              <a:ext uri="{FF2B5EF4-FFF2-40B4-BE49-F238E27FC236}">
                <a16:creationId xmlns:a16="http://schemas.microsoft.com/office/drawing/2014/main" id="{59F3F069-922B-E643-9E78-D24B3A645A11}"/>
              </a:ext>
            </a:extLst>
          </p:cNvPr>
          <p:cNvSpPr txBox="1"/>
          <p:nvPr/>
        </p:nvSpPr>
        <p:spPr>
          <a:xfrm>
            <a:off x="176113" y="6609684"/>
            <a:ext cx="6384344" cy="24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http://</a:t>
            </a:r>
            <a:r>
              <a:rPr lang="en" sz="1333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www.cs.toronto.edu</a:t>
            </a:r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/~madras/presentations/fairness-ml-</a:t>
            </a:r>
            <a:r>
              <a:rPr lang="en" sz="1333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uaig.pdf</a:t>
            </a:r>
            <a:endParaRPr sz="1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76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0" y="168270"/>
            <a:ext cx="11739191" cy="143567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Disparity in samples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7C8A8-FF5A-0048-B3F3-2A66D2DFBADE}"/>
              </a:ext>
            </a:extLst>
          </p:cNvPr>
          <p:cNvSpPr/>
          <p:nvPr/>
        </p:nvSpPr>
        <p:spPr>
          <a:xfrm>
            <a:off x="608975" y="1773585"/>
            <a:ext cx="108978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Google+ tries to classify real vs. fake names</a:t>
            </a: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Fairness problem: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–Most training examples standard white American names: John, Jennifer, Peter, Jacob, ...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–Ethnic names often unique, much fewer training examples </a:t>
            </a:r>
          </a:p>
          <a:p>
            <a:pPr lvl="1"/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Likely outcome: Prediction accuracy worse on ethnic names</a:t>
            </a:r>
            <a:endParaRPr lang="en-US" sz="2800" dirty="0"/>
          </a:p>
        </p:txBody>
      </p:sp>
      <p:pic>
        <p:nvPicPr>
          <p:cNvPr id="5" name="Picture 4" descr="quote">
            <a:extLst>
              <a:ext uri="{FF2B5EF4-FFF2-40B4-BE49-F238E27FC236}">
                <a16:creationId xmlns:a16="http://schemas.microsoft.com/office/drawing/2014/main" id="{75975F16-5EF1-0C47-A2BE-00A744CC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43" y="5482653"/>
            <a:ext cx="8513789" cy="1139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3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74" y="13864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vs. sample size</a:t>
            </a:r>
          </a:p>
        </p:txBody>
      </p:sp>
      <p:pic>
        <p:nvPicPr>
          <p:cNvPr id="4" name="Picture 3" descr="error vs. sample siz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35" y="1230020"/>
            <a:ext cx="3787438" cy="378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1422" y="5194129"/>
            <a:ext cx="886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Sample Size Disparity: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heterogeneous population,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smaller groups face larger error</a:t>
            </a:r>
          </a:p>
        </p:txBody>
      </p:sp>
      <p:pic>
        <p:nvPicPr>
          <p:cNvPr id="6" name="Picture 2" descr="error vss. sample size">
            <a:extLst>
              <a:ext uri="{FF2B5EF4-FFF2-40B4-BE49-F238E27FC236}">
                <a16:creationId xmlns:a16="http://schemas.microsoft.com/office/drawing/2014/main" id="{0B32736C-263B-B04B-BFF7-FC9F58B7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77" y="2228572"/>
            <a:ext cx="2032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rrow">
            <a:extLst>
              <a:ext uri="{FF2B5EF4-FFF2-40B4-BE49-F238E27FC236}">
                <a16:creationId xmlns:a16="http://schemas.microsoft.com/office/drawing/2014/main" id="{B6216118-587E-3141-AEB9-1D474F42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77" y="2513345"/>
            <a:ext cx="13081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AD27DF-80BE-D344-94B9-80477AAA8C7C}"/>
              </a:ext>
            </a:extLst>
          </p:cNvPr>
          <p:cNvSpPr/>
          <p:nvPr/>
        </p:nvSpPr>
        <p:spPr>
          <a:xfrm>
            <a:off x="4998286" y="1875021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Classifier error rate </a:t>
            </a:r>
            <a:endParaRPr lang="en-US" altLang="en-US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</a:t>
            </a:r>
            <a:r>
              <a:rPr lang="en-US" altLang="en-US" sz="8800" dirty="0"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  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N: Number of training examples in your data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97BDF-633F-284B-9041-9F7D6FA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3E1657-3D15-6A47-988B-DE07F203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13864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vs. sample size</a:t>
            </a:r>
          </a:p>
        </p:txBody>
      </p:sp>
      <p:pic>
        <p:nvPicPr>
          <p:cNvPr id="4" name="Picture 3" descr="tight boundary for more d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8" y="1388031"/>
            <a:ext cx="8264085" cy="5509390"/>
          </a:xfrm>
          <a:prstGeom prst="rect">
            <a:avLst/>
          </a:prstGeom>
        </p:spPr>
      </p:pic>
      <p:cxnSp>
        <p:nvCxnSpPr>
          <p:cNvPr id="6" name="Straight Connector 5" descr="&quot;&quot;">
            <a:extLst>
              <a:ext uri="{FF2B5EF4-FFF2-40B4-BE49-F238E27FC236}">
                <a16:creationId xmlns:a16="http://schemas.microsoft.com/office/drawing/2014/main" id="{FF3D6EE5-E32B-7E42-9AF5-FD414CE4A461}"/>
              </a:ext>
            </a:extLst>
          </p:cNvPr>
          <p:cNvCxnSpPr/>
          <p:nvPr/>
        </p:nvCxnSpPr>
        <p:spPr>
          <a:xfrm>
            <a:off x="8865704" y="1517212"/>
            <a:ext cx="73880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A58A7931-482A-3142-9888-2E41866C028C}"/>
              </a:ext>
            </a:extLst>
          </p:cNvPr>
          <p:cNvCxnSpPr>
            <a:cxnSpLocks/>
          </p:cNvCxnSpPr>
          <p:nvPr/>
        </p:nvCxnSpPr>
        <p:spPr>
          <a:xfrm>
            <a:off x="8897480" y="1948070"/>
            <a:ext cx="70703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391A08-FD26-334C-96F7-35F4F448301B}"/>
              </a:ext>
            </a:extLst>
          </p:cNvPr>
          <p:cNvSpPr txBox="1"/>
          <p:nvPr/>
        </p:nvSpPr>
        <p:spPr>
          <a:xfrm>
            <a:off x="9753600" y="1332546"/>
            <a:ext cx="19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115E1-71BD-DD47-AFDD-B074526A7731}"/>
              </a:ext>
            </a:extLst>
          </p:cNvPr>
          <p:cNvSpPr txBox="1"/>
          <p:nvPr/>
        </p:nvSpPr>
        <p:spPr>
          <a:xfrm>
            <a:off x="9782092" y="1763404"/>
            <a:ext cx="185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F6E20-864A-7441-9D5F-C3C11435E168}"/>
              </a:ext>
            </a:extLst>
          </p:cNvPr>
          <p:cNvSpPr txBox="1"/>
          <p:nvPr/>
        </p:nvSpPr>
        <p:spPr>
          <a:xfrm>
            <a:off x="8865704" y="3526255"/>
            <a:ext cx="2971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data better decision boundaries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40C2F-C14F-A441-897B-8F9C063A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21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for testing algorithmic fairness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Google Shape;143;p20" descr="tools for fairness testing">
            <a:extLst>
              <a:ext uri="{FF2B5EF4-FFF2-40B4-BE49-F238E27FC236}">
                <a16:creationId xmlns:a16="http://schemas.microsoft.com/office/drawing/2014/main" id="{EB94A990-FC7A-B54E-A6A6-7D6160E8AF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40" r="22686"/>
          <a:stretch/>
        </p:blipFill>
        <p:spPr>
          <a:xfrm>
            <a:off x="970200" y="1903100"/>
            <a:ext cx="10251600" cy="32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2;p20">
            <a:extLst>
              <a:ext uri="{FF2B5EF4-FFF2-40B4-BE49-F238E27FC236}">
                <a16:creationId xmlns:a16="http://schemas.microsoft.com/office/drawing/2014/main" id="{7C1F9351-D931-B64E-9AE3-806347B012C2}"/>
              </a:ext>
            </a:extLst>
          </p:cNvPr>
          <p:cNvSpPr txBox="1"/>
          <p:nvPr/>
        </p:nvSpPr>
        <p:spPr>
          <a:xfrm>
            <a:off x="506627" y="6579600"/>
            <a:ext cx="3443416" cy="1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https://pair-</a:t>
            </a:r>
            <a:r>
              <a:rPr lang="en" sz="1333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code.github.io</a:t>
            </a:r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/what-if-tool/</a:t>
            </a:r>
            <a:endParaRPr sz="1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099" y="2827150"/>
            <a:ext cx="7302101" cy="89041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transparency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1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0" y="168271"/>
            <a:ext cx="11894089" cy="993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dirty="0"/>
              <a:t>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ystems are opaque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blackbox ML">
            <a:extLst>
              <a:ext uri="{FF2B5EF4-FFF2-40B4-BE49-F238E27FC236}">
                <a16:creationId xmlns:a16="http://schemas.microsoft.com/office/drawing/2014/main" id="{9ABEDE3D-E35B-024E-8027-1FEC818B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0" y="1345555"/>
            <a:ext cx="11353801" cy="4826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6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0"/>
            <a:ext cx="11700500" cy="9451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 vary across input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blackbox ML">
            <a:extLst>
              <a:ext uri="{FF2B5EF4-FFF2-40B4-BE49-F238E27FC236}">
                <a16:creationId xmlns:a16="http://schemas.microsoft.com/office/drawing/2014/main" id="{5DEC2E59-42E2-054F-9865-F1984C22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374"/>
            <a:ext cx="12192000" cy="52429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54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0" y="168271"/>
            <a:ext cx="11735063" cy="9900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 through explanation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0A036E-FAD1-2044-BE23-5B414F8A32B8}"/>
              </a:ext>
            </a:extLst>
          </p:cNvPr>
          <p:cNvSpPr/>
          <p:nvPr/>
        </p:nvSpPr>
        <p:spPr>
          <a:xfrm>
            <a:off x="518985" y="1412959"/>
            <a:ext cx="107380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How much influence do various inputs (features) have on a given classifier’s decision about individuals or groups?</a:t>
            </a:r>
            <a:endParaRPr lang="en-US" sz="2800" dirty="0"/>
          </a:p>
        </p:txBody>
      </p:sp>
      <p:pic>
        <p:nvPicPr>
          <p:cNvPr id="5" name="Picture 4" descr="factors that influence decisions">
            <a:extLst>
              <a:ext uri="{FF2B5EF4-FFF2-40B4-BE49-F238E27FC236}">
                <a16:creationId xmlns:a16="http://schemas.microsoft.com/office/drawing/2014/main" id="{FD82671B-FA45-964B-A51C-53F41C73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5" y="2621700"/>
            <a:ext cx="11145793" cy="3586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8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Input Influence (QII)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AE283-B03C-CD4D-BF0B-F554DB100481}"/>
              </a:ext>
            </a:extLst>
          </p:cNvPr>
          <p:cNvSpPr/>
          <p:nvPr/>
        </p:nvSpPr>
        <p:spPr>
          <a:xfrm>
            <a:off x="666235" y="1230396"/>
            <a:ext cx="102478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A technique for measuring the influence of an input of a system on its outputs. Can enable -</a:t>
            </a:r>
            <a:endParaRPr lang="en-US" sz="2800" dirty="0"/>
          </a:p>
        </p:txBody>
      </p:sp>
      <p:pic>
        <p:nvPicPr>
          <p:cNvPr id="5" name="Picture 4" descr="Types of QIIs">
            <a:extLst>
              <a:ext uri="{FF2B5EF4-FFF2-40B4-BE49-F238E27FC236}">
                <a16:creationId xmlns:a16="http://schemas.microsoft.com/office/drawing/2014/main" id="{F961A9C1-B17A-9343-81AF-C7E88D57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92" y="2208639"/>
            <a:ext cx="10515600" cy="2117511"/>
          </a:xfrm>
          <a:prstGeom prst="rect">
            <a:avLst/>
          </a:prstGeom>
        </p:spPr>
      </p:pic>
      <p:pic>
        <p:nvPicPr>
          <p:cNvPr id="7" name="Picture 6" descr="definitions of QII">
            <a:extLst>
              <a:ext uri="{FF2B5EF4-FFF2-40B4-BE49-F238E27FC236}">
                <a16:creationId xmlns:a16="http://schemas.microsoft.com/office/drawing/2014/main" id="{1632D0FF-29A4-364F-B774-CFD4E921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61" y="4622685"/>
            <a:ext cx="6725478" cy="191622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4826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correlation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loan parameters">
            <a:extLst>
              <a:ext uri="{FF2B5EF4-FFF2-40B4-BE49-F238E27FC236}">
                <a16:creationId xmlns:a16="http://schemas.microsoft.com/office/drawing/2014/main" id="{29CC636F-FF7A-BB4F-B4E0-BD1A30B7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7" y="1068785"/>
            <a:ext cx="9271172" cy="4748410"/>
          </a:xfrm>
          <a:prstGeom prst="rect">
            <a:avLst/>
          </a:prstGeom>
        </p:spPr>
      </p:pic>
      <p:sp>
        <p:nvSpPr>
          <p:cNvPr id="5" name="Rectangle 4" descr="&quot;&quot;">
            <a:extLst>
              <a:ext uri="{FF2B5EF4-FFF2-40B4-BE49-F238E27FC236}">
                <a16:creationId xmlns:a16="http://schemas.microsoft.com/office/drawing/2014/main" id="{B343D26F-E35C-F643-8924-3F307132659B}"/>
              </a:ext>
            </a:extLst>
          </p:cNvPr>
          <p:cNvSpPr/>
          <p:nvPr/>
        </p:nvSpPr>
        <p:spPr>
          <a:xfrm>
            <a:off x="1669511" y="5758165"/>
            <a:ext cx="7772400" cy="33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155E5-CD6C-D544-87F8-1AF25EC90050}"/>
              </a:ext>
            </a:extLst>
          </p:cNvPr>
          <p:cNvSpPr txBox="1"/>
          <p:nvPr/>
        </p:nvSpPr>
        <p:spPr>
          <a:xfrm>
            <a:off x="2258055" y="6064414"/>
            <a:ext cx="778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ML is Blackbox: don’t know how inputs impact outcome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a defendant receive bail?</a:t>
            </a:r>
          </a:p>
        </p:txBody>
      </p:sp>
      <p:pic>
        <p:nvPicPr>
          <p:cNvPr id="9" name="Picture 8" descr="Pulp fiction movie cut">
            <a:extLst>
              <a:ext uri="{FF2B5EF4-FFF2-40B4-BE49-F238E27FC236}">
                <a16:creationId xmlns:a16="http://schemas.microsoft.com/office/drawing/2014/main" id="{325811EB-36FC-3740-A2F4-7E3B668C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0" y="1417201"/>
            <a:ext cx="4011760" cy="22579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83E979-7EEE-7E45-9CF7-00ECD29C17D4}"/>
              </a:ext>
            </a:extLst>
          </p:cNvPr>
          <p:cNvSpPr/>
          <p:nvPr/>
        </p:nvSpPr>
        <p:spPr>
          <a:xfrm>
            <a:off x="1941046" y="3625960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oboto"/>
              </a:rPr>
              <a:t>Pulp Fiction</a:t>
            </a:r>
            <a:endParaRPr lang="en-US" sz="1200" dirty="0"/>
          </a:p>
        </p:txBody>
      </p:sp>
      <p:sp>
        <p:nvSpPr>
          <p:cNvPr id="3" name="Right Arrow 2" descr="arrow">
            <a:extLst>
              <a:ext uri="{FF2B5EF4-FFF2-40B4-BE49-F238E27FC236}">
                <a16:creationId xmlns:a16="http://schemas.microsoft.com/office/drawing/2014/main" id="{437926C7-72AA-F04B-BABB-63FA5C890C19}"/>
              </a:ext>
            </a:extLst>
          </p:cNvPr>
          <p:cNvSpPr/>
          <p:nvPr/>
        </p:nvSpPr>
        <p:spPr>
          <a:xfrm>
            <a:off x="5087167" y="2303213"/>
            <a:ext cx="736392" cy="50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1DB9-416C-534D-A1E0-3F404FB1C750}"/>
              </a:ext>
            </a:extLst>
          </p:cNvPr>
          <p:cNvSpPr txBox="1"/>
          <p:nvPr/>
        </p:nvSpPr>
        <p:spPr>
          <a:xfrm>
            <a:off x="5893009" y="1563859"/>
            <a:ext cx="233659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Bail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 descr="arrow">
            <a:extLst>
              <a:ext uri="{FF2B5EF4-FFF2-40B4-BE49-F238E27FC236}">
                <a16:creationId xmlns:a16="http://schemas.microsoft.com/office/drawing/2014/main" id="{F4A13A0D-631A-844F-8A1B-FBCE1FFB9F53}"/>
              </a:ext>
            </a:extLst>
          </p:cNvPr>
          <p:cNvSpPr/>
          <p:nvPr/>
        </p:nvSpPr>
        <p:spPr>
          <a:xfrm>
            <a:off x="8499423" y="2337572"/>
            <a:ext cx="777727" cy="440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DCB59-7930-A74B-A3D4-936A5171C687}"/>
              </a:ext>
            </a:extLst>
          </p:cNvPr>
          <p:cNvSpPr txBox="1"/>
          <p:nvPr/>
        </p:nvSpPr>
        <p:spPr>
          <a:xfrm>
            <a:off x="9546972" y="1998754"/>
            <a:ext cx="64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Yes </a:t>
            </a:r>
          </a:p>
          <a:p>
            <a:endParaRPr lang="en-US" sz="2400" b="1" dirty="0"/>
          </a:p>
          <a:p>
            <a:r>
              <a:rPr lang="en-US" sz="2400" b="1" dirty="0"/>
              <a:t>No</a:t>
            </a:r>
          </a:p>
        </p:txBody>
      </p:sp>
      <p:pic>
        <p:nvPicPr>
          <p:cNvPr id="8" name="Google Shape;103;p15" descr="bias in algorithm output ">
            <a:extLst>
              <a:ext uri="{FF2B5EF4-FFF2-40B4-BE49-F238E27FC236}">
                <a16:creationId xmlns:a16="http://schemas.microsoft.com/office/drawing/2014/main" id="{F3D25AAF-6773-6346-B0AA-9B9504A289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3" t="4223" b="4560"/>
          <a:stretch/>
        </p:blipFill>
        <p:spPr>
          <a:xfrm>
            <a:off x="561912" y="4146204"/>
            <a:ext cx="10251599" cy="15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9EDCB7-7CE7-4648-A73A-C19FFA284DDB}"/>
              </a:ext>
            </a:extLst>
          </p:cNvPr>
          <p:cNvSpPr txBox="1"/>
          <p:nvPr/>
        </p:nvSpPr>
        <p:spPr>
          <a:xfrm flipH="1">
            <a:off x="561911" y="5969545"/>
            <a:ext cx="6273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got the decision largely wrong! Adversely, Biased to African American</a:t>
            </a:r>
          </a:p>
        </p:txBody>
      </p:sp>
      <p:sp>
        <p:nvSpPr>
          <p:cNvPr id="7" name="Google Shape;102;p15">
            <a:extLst>
              <a:ext uri="{FF2B5EF4-FFF2-40B4-BE49-F238E27FC236}">
                <a16:creationId xmlns:a16="http://schemas.microsoft.com/office/drawing/2014/main" id="{06F0C7A5-116A-9948-BBB9-787FCA7A2131}"/>
              </a:ext>
            </a:extLst>
          </p:cNvPr>
          <p:cNvSpPr txBox="1"/>
          <p:nvPr/>
        </p:nvSpPr>
        <p:spPr>
          <a:xfrm>
            <a:off x="4132000" y="6579600"/>
            <a:ext cx="80600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http://www.cs.toronto.edu/~madras/presentations/fairness-ml-uaig.pdf</a:t>
            </a:r>
            <a:endParaRPr sz="1333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intervention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loan algorithm">
            <a:extLst>
              <a:ext uri="{FF2B5EF4-FFF2-40B4-BE49-F238E27FC236}">
                <a16:creationId xmlns:a16="http://schemas.microsoft.com/office/drawing/2014/main" id="{F54C70ED-598D-344F-90CC-966A8AD5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39" y="938005"/>
            <a:ext cx="9271172" cy="4748410"/>
          </a:xfrm>
          <a:prstGeom prst="rect">
            <a:avLst/>
          </a:prstGeom>
        </p:spPr>
      </p:pic>
      <p:sp>
        <p:nvSpPr>
          <p:cNvPr id="7" name="Rectangle 6" descr="&quot;&quot;">
            <a:extLst>
              <a:ext uri="{FF2B5EF4-FFF2-40B4-BE49-F238E27FC236}">
                <a16:creationId xmlns:a16="http://schemas.microsoft.com/office/drawing/2014/main" id="{61C8805D-BAB0-EC40-AB73-78EB9E9F4EB7}"/>
              </a:ext>
            </a:extLst>
          </p:cNvPr>
          <p:cNvSpPr/>
          <p:nvPr/>
        </p:nvSpPr>
        <p:spPr>
          <a:xfrm>
            <a:off x="1669511" y="5622238"/>
            <a:ext cx="7772400" cy="33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4A73A-3851-2A4D-8612-748E5B7BE62C}"/>
              </a:ext>
            </a:extLst>
          </p:cNvPr>
          <p:cNvSpPr txBox="1"/>
          <p:nvPr/>
        </p:nvSpPr>
        <p:spPr>
          <a:xfrm>
            <a:off x="568410" y="2323070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5ACDF-91ED-E54F-8F42-6B5701B7D5F1}"/>
              </a:ext>
            </a:extLst>
          </p:cNvPr>
          <p:cNvSpPr txBox="1"/>
          <p:nvPr/>
        </p:nvSpPr>
        <p:spPr>
          <a:xfrm>
            <a:off x="568410" y="3892801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$60K</a:t>
            </a:r>
          </a:p>
        </p:txBody>
      </p:sp>
      <p:pic>
        <p:nvPicPr>
          <p:cNvPr id="10" name="Picture 9" descr="&quot;&quot;">
            <a:extLst>
              <a:ext uri="{FF2B5EF4-FFF2-40B4-BE49-F238E27FC236}">
                <a16:creationId xmlns:a16="http://schemas.microsoft.com/office/drawing/2014/main" id="{61AB0140-D8CD-5345-A44D-5618ED7D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61" y="3875391"/>
            <a:ext cx="4013200" cy="1689100"/>
          </a:xfrm>
          <a:prstGeom prst="rect">
            <a:avLst/>
          </a:prstGeom>
        </p:spPr>
      </p:pic>
      <p:pic>
        <p:nvPicPr>
          <p:cNvPr id="12" name="Picture 11" descr="&quot;&quot;">
            <a:extLst>
              <a:ext uri="{FF2B5EF4-FFF2-40B4-BE49-F238E27FC236}">
                <a16:creationId xmlns:a16="http://schemas.microsoft.com/office/drawing/2014/main" id="{6A3D5B6E-B9C0-A64A-8FA4-137AF305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755312"/>
            <a:ext cx="3949700" cy="181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D4C582-8A4F-6D42-80BC-314152F21E68}"/>
              </a:ext>
            </a:extLst>
          </p:cNvPr>
          <p:cNvSpPr txBox="1"/>
          <p:nvPr/>
        </p:nvSpPr>
        <p:spPr>
          <a:xfrm>
            <a:off x="915749" y="2799904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000D1-A343-204A-BFCC-C509154D3F05}"/>
              </a:ext>
            </a:extLst>
          </p:cNvPr>
          <p:cNvSpPr txBox="1"/>
          <p:nvPr/>
        </p:nvSpPr>
        <p:spPr>
          <a:xfrm>
            <a:off x="915749" y="4369635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$120K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B8F07-F5C5-8F4B-A534-EC40BB9C8D69}"/>
              </a:ext>
            </a:extLst>
          </p:cNvPr>
          <p:cNvSpPr/>
          <p:nvPr/>
        </p:nvSpPr>
        <p:spPr>
          <a:xfrm>
            <a:off x="1478405" y="5811002"/>
            <a:ext cx="91589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Replace feature with random values from the population, and examine distribution over outcomes.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3" grpId="0"/>
      <p:bldP spid="14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QII for individual feature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replacing variable with possible other values">
            <a:extLst>
              <a:ext uri="{FF2B5EF4-FFF2-40B4-BE49-F238E27FC236}">
                <a16:creationId xmlns:a16="http://schemas.microsoft.com/office/drawing/2014/main" id="{FCA5D77D-6306-C745-B36F-467B00EA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22" y="1338466"/>
            <a:ext cx="7650887" cy="4593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06EAEB-A8F1-AB4D-9504-A9B07FE2D1EF}"/>
              </a:ext>
            </a:extLst>
          </p:cNvPr>
          <p:cNvSpPr/>
          <p:nvPr/>
        </p:nvSpPr>
        <p:spPr>
          <a:xfrm>
            <a:off x="8610600" y="1148242"/>
            <a:ext cx="327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Causal Intervention: Replace feature with random values from the population, and examine distribution over outcomes.</a:t>
            </a:r>
            <a:endParaRPr lang="en-US" sz="2400" dirty="0"/>
          </a:p>
        </p:txBody>
      </p:sp>
      <p:sp>
        <p:nvSpPr>
          <p:cNvPr id="8" name="Rectangle 7" descr="&quot;&quot;">
            <a:extLst>
              <a:ext uri="{FF2B5EF4-FFF2-40B4-BE49-F238E27FC236}">
                <a16:creationId xmlns:a16="http://schemas.microsoft.com/office/drawing/2014/main" id="{91080C61-2E4D-8849-A70D-220D3ED97B01}"/>
              </a:ext>
            </a:extLst>
          </p:cNvPr>
          <p:cNvSpPr/>
          <p:nvPr/>
        </p:nvSpPr>
        <p:spPr>
          <a:xfrm>
            <a:off x="297911" y="1338466"/>
            <a:ext cx="4259080" cy="748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03B9B544-1C6C-5F4E-AC7E-A41B59621CBB}"/>
              </a:ext>
            </a:extLst>
          </p:cNvPr>
          <p:cNvCxnSpPr/>
          <p:nvPr/>
        </p:nvCxnSpPr>
        <p:spPr>
          <a:xfrm>
            <a:off x="8825948" y="4174435"/>
            <a:ext cx="0" cy="175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&quot;&quot;">
            <a:extLst>
              <a:ext uri="{FF2B5EF4-FFF2-40B4-BE49-F238E27FC236}">
                <a16:creationId xmlns:a16="http://schemas.microsoft.com/office/drawing/2014/main" id="{5A8018CF-CB6A-0B43-B8A2-9701CDBBDA13}"/>
              </a:ext>
            </a:extLst>
          </p:cNvPr>
          <p:cNvCxnSpPr/>
          <p:nvPr/>
        </p:nvCxnSpPr>
        <p:spPr>
          <a:xfrm>
            <a:off x="8799443" y="5932285"/>
            <a:ext cx="2279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 descr="&quot;&quot;">
            <a:extLst>
              <a:ext uri="{FF2B5EF4-FFF2-40B4-BE49-F238E27FC236}">
                <a16:creationId xmlns:a16="http://schemas.microsoft.com/office/drawing/2014/main" id="{9FCA8CEF-9B03-1740-A740-6D79EE4BC539}"/>
              </a:ext>
            </a:extLst>
          </p:cNvPr>
          <p:cNvSpPr/>
          <p:nvPr/>
        </p:nvSpPr>
        <p:spPr>
          <a:xfrm>
            <a:off x="9090991" y="4345114"/>
            <a:ext cx="1709531" cy="942503"/>
          </a:xfrm>
          <a:custGeom>
            <a:avLst/>
            <a:gdLst>
              <a:gd name="connsiteX0" fmla="*/ 0 w 1709531"/>
              <a:gd name="connsiteY0" fmla="*/ 942503 h 942503"/>
              <a:gd name="connsiteX1" fmla="*/ 384313 w 1709531"/>
              <a:gd name="connsiteY1" fmla="*/ 226886 h 942503"/>
              <a:gd name="connsiteX2" fmla="*/ 636105 w 1709531"/>
              <a:gd name="connsiteY2" fmla="*/ 624451 h 942503"/>
              <a:gd name="connsiteX3" fmla="*/ 1351722 w 1709531"/>
              <a:gd name="connsiteY3" fmla="*/ 14851 h 942503"/>
              <a:gd name="connsiteX4" fmla="*/ 1709531 w 1709531"/>
              <a:gd name="connsiteY4" fmla="*/ 173877 h 942503"/>
              <a:gd name="connsiteX5" fmla="*/ 1709531 w 1709531"/>
              <a:gd name="connsiteY5" fmla="*/ 173877 h 94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9531" h="942503">
                <a:moveTo>
                  <a:pt x="0" y="942503"/>
                </a:moveTo>
                <a:cubicBezTo>
                  <a:pt x="139148" y="611199"/>
                  <a:pt x="278296" y="279895"/>
                  <a:pt x="384313" y="226886"/>
                </a:cubicBezTo>
                <a:cubicBezTo>
                  <a:pt x="490330" y="173877"/>
                  <a:pt x="474870" y="659790"/>
                  <a:pt x="636105" y="624451"/>
                </a:cubicBezTo>
                <a:cubicBezTo>
                  <a:pt x="797340" y="589112"/>
                  <a:pt x="1172818" y="89947"/>
                  <a:pt x="1351722" y="14851"/>
                </a:cubicBezTo>
                <a:cubicBezTo>
                  <a:pt x="1530626" y="-60245"/>
                  <a:pt x="1709531" y="173877"/>
                  <a:pt x="1709531" y="173877"/>
                </a:cubicBezTo>
                <a:lnTo>
                  <a:pt x="1709531" y="17387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373A4-B792-4043-8E26-CF2E651F5783}"/>
              </a:ext>
            </a:extLst>
          </p:cNvPr>
          <p:cNvSpPr txBox="1"/>
          <p:nvPr/>
        </p:nvSpPr>
        <p:spPr>
          <a:xfrm>
            <a:off x="9016906" y="5991499"/>
            <a:ext cx="206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feature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283E3-AEE3-1542-A061-57119F9958D5}"/>
              </a:ext>
            </a:extLst>
          </p:cNvPr>
          <p:cNvSpPr txBox="1"/>
          <p:nvPr/>
        </p:nvSpPr>
        <p:spPr>
          <a:xfrm rot="16200000">
            <a:off x="8035731" y="4802381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5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inputs may have low influence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load ML">
            <a:extLst>
              <a:ext uri="{FF2B5EF4-FFF2-40B4-BE49-F238E27FC236}">
                <a16:creationId xmlns:a16="http://schemas.microsoft.com/office/drawing/2014/main" id="{2EB2B3B1-3783-3941-8F1C-109642B3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9" y="914401"/>
            <a:ext cx="11032761" cy="4736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95A4E-6040-1A40-B46E-B2EDA526482E}"/>
              </a:ext>
            </a:extLst>
          </p:cNvPr>
          <p:cNvSpPr txBox="1"/>
          <p:nvPr/>
        </p:nvSpPr>
        <p:spPr>
          <a:xfrm>
            <a:off x="1596571" y="5894685"/>
            <a:ext cx="838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May need to test by simultaneously changing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1791706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QII: change a set of inputs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nging multiple values at once">
            <a:extLst>
              <a:ext uri="{FF2B5EF4-FFF2-40B4-BE49-F238E27FC236}">
                <a16:creationId xmlns:a16="http://schemas.microsoft.com/office/drawing/2014/main" id="{FDD8A2F7-BA02-384B-9AFC-060522C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" y="1198503"/>
            <a:ext cx="10494259" cy="4382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0F81B-B6C1-BD49-905E-368A34577B50}"/>
              </a:ext>
            </a:extLst>
          </p:cNvPr>
          <p:cNvSpPr txBox="1"/>
          <p:nvPr/>
        </p:nvSpPr>
        <p:spPr>
          <a:xfrm>
            <a:off x="2358906" y="6072248"/>
            <a:ext cx="739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Tricky can easily explode as feature space increases</a:t>
            </a:r>
          </a:p>
        </p:txBody>
      </p:sp>
    </p:spTree>
    <p:extLst>
      <p:ext uri="{BB962C8B-B14F-4D97-AF65-F5344CB8AC3E}">
        <p14:creationId xmlns:p14="http://schemas.microsoft.com/office/powerpoint/2010/main" val="35925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1478078" cy="9191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class of transparency </a:t>
            </a:r>
            <a:r>
              <a:rPr lang="en-US" dirty="0"/>
              <a:t>q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ueries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types of transparency queries">
            <a:extLst>
              <a:ext uri="{FF2B5EF4-FFF2-40B4-BE49-F238E27FC236}">
                <a16:creationId xmlns:a16="http://schemas.microsoft.com/office/drawing/2014/main" id="{CCE506D9-0D8A-A744-9E7C-48729414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" y="1300205"/>
            <a:ext cx="8699157" cy="44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1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of interest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definitions">
            <a:extLst>
              <a:ext uri="{FF2B5EF4-FFF2-40B4-BE49-F238E27FC236}">
                <a16:creationId xmlns:a16="http://schemas.microsoft.com/office/drawing/2014/main" id="{3C4BA8D2-F153-AF41-A321-FB5571D6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9" y="1307353"/>
            <a:ext cx="9717580" cy="51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49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Test applications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example  dataset">
            <a:extLst>
              <a:ext uri="{FF2B5EF4-FFF2-40B4-BE49-F238E27FC236}">
                <a16:creationId xmlns:a16="http://schemas.microsoft.com/office/drawing/2014/main" id="{39E58504-784B-664F-A4CE-FC007857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47" y="914401"/>
            <a:ext cx="9093311" cy="56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5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eatures">
            <a:extLst>
              <a:ext uri="{FF2B5EF4-FFF2-40B4-BE49-F238E27FC236}">
                <a16:creationId xmlns:a16="http://schemas.microsoft.com/office/drawing/2014/main" id="{FE624E85-2BD7-9D41-ACDD-CF117464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353" y="6043612"/>
            <a:ext cx="5537200" cy="495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QII of inputs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16830F-4E3C-A249-9368-CCC4D48388BA}"/>
              </a:ext>
            </a:extLst>
          </p:cNvPr>
          <p:cNvSpPr/>
          <p:nvPr/>
        </p:nvSpPr>
        <p:spPr>
          <a:xfrm>
            <a:off x="297910" y="5637500"/>
            <a:ext cx="6192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QII of inputs on Outcomes for the </a:t>
            </a:r>
            <a:r>
              <a:rPr lang="en-US" dirty="0">
                <a:latin typeface="Courier New" panose="02070309020205020404" pitchFamily="49" charset="0"/>
              </a:rPr>
              <a:t>adult </a:t>
            </a:r>
            <a:r>
              <a:rPr lang="en-US" dirty="0">
                <a:latin typeface="Arial" panose="020B0604020202020204" pitchFamily="34" charset="0"/>
              </a:rPr>
              <a:t>(income) dataset</a:t>
            </a:r>
            <a:endParaRPr lang="en-US" dirty="0"/>
          </a:p>
        </p:txBody>
      </p:sp>
      <p:pic>
        <p:nvPicPr>
          <p:cNvPr id="5" name="Picture 4" descr="plots">
            <a:extLst>
              <a:ext uri="{FF2B5EF4-FFF2-40B4-BE49-F238E27FC236}">
                <a16:creationId xmlns:a16="http://schemas.microsoft.com/office/drawing/2014/main" id="{FF833431-62E0-E04A-8794-EF104B49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0" y="1061481"/>
            <a:ext cx="5759989" cy="4440278"/>
          </a:xfrm>
          <a:prstGeom prst="rect">
            <a:avLst/>
          </a:prstGeom>
        </p:spPr>
      </p:pic>
      <p:pic>
        <p:nvPicPr>
          <p:cNvPr id="8" name="Picture 7" descr="plots">
            <a:extLst>
              <a:ext uri="{FF2B5EF4-FFF2-40B4-BE49-F238E27FC236}">
                <a16:creationId xmlns:a16="http://schemas.microsoft.com/office/drawing/2014/main" id="{F2A7CFB7-5EB8-AF44-BCFD-A2038340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43" y="1063194"/>
            <a:ext cx="5506595" cy="44385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325E4-55A6-9647-8648-3E4411A831FF}"/>
              </a:ext>
            </a:extLst>
          </p:cNvPr>
          <p:cNvSpPr/>
          <p:nvPr/>
        </p:nvSpPr>
        <p:spPr>
          <a:xfrm>
            <a:off x="6710407" y="5628211"/>
            <a:ext cx="5304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QII of inputs on Outcomes for the </a:t>
            </a:r>
            <a:r>
              <a:rPr lang="en-US" dirty="0">
                <a:latin typeface="Courier New" panose="02070309020205020404" pitchFamily="49" charset="0"/>
              </a:rPr>
              <a:t>arrest </a:t>
            </a:r>
            <a:r>
              <a:rPr lang="en-US" dirty="0" err="1">
                <a:latin typeface="Arial" panose="020B0604020202020204" pitchFamily="34" charset="0"/>
              </a:rPr>
              <a:t>datase</a:t>
            </a:r>
            <a:endParaRPr lang="en-US" dirty="0"/>
          </a:p>
        </p:txBody>
      </p:sp>
      <p:sp>
        <p:nvSpPr>
          <p:cNvPr id="3" name="Rectangle 2" descr="&quot;&quot;">
            <a:extLst>
              <a:ext uri="{FF2B5EF4-FFF2-40B4-BE49-F238E27FC236}">
                <a16:creationId xmlns:a16="http://schemas.microsoft.com/office/drawing/2014/main" id="{5DFEC5DC-AFAB-3149-994B-6A8D78224B53}"/>
              </a:ext>
            </a:extLst>
          </p:cNvPr>
          <p:cNvSpPr/>
          <p:nvPr/>
        </p:nvSpPr>
        <p:spPr>
          <a:xfrm>
            <a:off x="849852" y="4349319"/>
            <a:ext cx="5088835" cy="887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&quot;&quot;">
            <a:extLst>
              <a:ext uri="{FF2B5EF4-FFF2-40B4-BE49-F238E27FC236}">
                <a16:creationId xmlns:a16="http://schemas.microsoft.com/office/drawing/2014/main" id="{0041F7DC-43BD-1C41-9F3F-456F0AF6AD3E}"/>
              </a:ext>
            </a:extLst>
          </p:cNvPr>
          <p:cNvSpPr/>
          <p:nvPr/>
        </p:nvSpPr>
        <p:spPr>
          <a:xfrm>
            <a:off x="6715503" y="4349319"/>
            <a:ext cx="5088835" cy="887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eatures">
            <a:extLst>
              <a:ext uri="{FF2B5EF4-FFF2-40B4-BE49-F238E27FC236}">
                <a16:creationId xmlns:a16="http://schemas.microsoft.com/office/drawing/2014/main" id="{4102B4DD-01A8-154E-AC45-D912050C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55" y="6142573"/>
            <a:ext cx="5245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are seeing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different pipelines">
            <a:extLst>
              <a:ext uri="{FF2B5EF4-FFF2-40B4-BE49-F238E27FC236}">
                <a16:creationId xmlns:a16="http://schemas.microsoft.com/office/drawing/2014/main" id="{DE1D4113-2B09-F546-A6FF-B1B86181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0" y="1558977"/>
            <a:ext cx="10167039" cy="4615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93324-8101-8945-ACE2-11E717B8574F}"/>
              </a:ext>
            </a:extLst>
          </p:cNvPr>
          <p:cNvSpPr txBox="1"/>
          <p:nvPr/>
        </p:nvSpPr>
        <p:spPr>
          <a:xfrm>
            <a:off x="7471706" y="1360149"/>
            <a:ext cx="272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Better transparency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EE892-853B-AC46-9630-8ACCBEE8DCBB}"/>
              </a:ext>
            </a:extLst>
          </p:cNvPr>
          <p:cNvSpPr txBox="1"/>
          <p:nvPr/>
        </p:nvSpPr>
        <p:spPr>
          <a:xfrm>
            <a:off x="8221077" y="5713815"/>
            <a:ext cx="1221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548044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0E43-2FB7-E645-A81F-D5D48128D4BF}"/>
              </a:ext>
            </a:extLst>
          </p:cNvPr>
          <p:cNvSpPr txBox="1"/>
          <p:nvPr/>
        </p:nvSpPr>
        <p:spPr>
          <a:xfrm>
            <a:off x="560854" y="1695097"/>
            <a:ext cx="114462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Homework  4 released (Due Oct 23,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Midterm grade released.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One week to request any regrade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Good video on Fairness and Transparency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https://vimeo.com/248490141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3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51" y="0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ProPublica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propublica racial bias image">
            <a:extLst>
              <a:ext uri="{FF2B5EF4-FFF2-40B4-BE49-F238E27FC236}">
                <a16:creationId xmlns:a16="http://schemas.microsoft.com/office/drawing/2014/main" id="{66FEDE46-28BF-E043-9F91-901289800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33" y="1055633"/>
            <a:ext cx="9361663" cy="56658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 descr="&quot;&quot;">
            <a:extLst>
              <a:ext uri="{FF2B5EF4-FFF2-40B4-BE49-F238E27FC236}">
                <a16:creationId xmlns:a16="http://schemas.microsoft.com/office/drawing/2014/main" id="{A9A81A2B-91A7-714D-899A-6432EFFDF98D}"/>
              </a:ext>
            </a:extLst>
          </p:cNvPr>
          <p:cNvSpPr/>
          <p:nvPr/>
        </p:nvSpPr>
        <p:spPr>
          <a:xfrm>
            <a:off x="1388953" y="1184534"/>
            <a:ext cx="3180522" cy="543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5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racial bias image">
            <a:extLst>
              <a:ext uri="{FF2B5EF4-FFF2-40B4-BE49-F238E27FC236}">
                <a16:creationId xmlns:a16="http://schemas.microsoft.com/office/drawing/2014/main" id="{7B5D0CEA-A760-C14B-90C1-3BE30BDE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8" y="1580330"/>
            <a:ext cx="10355463" cy="49897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7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 system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A3C9FD-7DAF-2C4E-925E-FD4CE154A268}"/>
              </a:ext>
            </a:extLst>
          </p:cNvPr>
          <p:cNvSpPr/>
          <p:nvPr/>
        </p:nvSpPr>
        <p:spPr>
          <a:xfrm>
            <a:off x="556591" y="1580330"/>
            <a:ext cx="117679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Increasingly common in courtrooms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E.g., Northpointe software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Used to inform who can be set free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Results are sometimes given to judges during sentencing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Sentencing Reform and Corrections Act (2015)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Enables the use of these tools in federal prisons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Eric Holder (US Attorney General, 2014) warned about bias in these tools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No formal action was taken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7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language modeling</a:t>
            </a:r>
          </a:p>
        </p:txBody>
      </p:sp>
      <p:sp>
        <p:nvSpPr>
          <p:cNvPr id="8" name="Google Shape;111;p16">
            <a:extLst>
              <a:ext uri="{FF2B5EF4-FFF2-40B4-BE49-F238E27FC236}">
                <a16:creationId xmlns:a16="http://schemas.microsoft.com/office/drawing/2014/main" id="{2A2C1C84-445C-DF4C-A4FC-5717BCBFD087}"/>
              </a:ext>
            </a:extLst>
          </p:cNvPr>
          <p:cNvSpPr txBox="1">
            <a:spLocks/>
          </p:cNvSpPr>
          <p:nvPr/>
        </p:nvSpPr>
        <p:spPr>
          <a:xfrm>
            <a:off x="561911" y="1287650"/>
            <a:ext cx="10251600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189">
              <a:lnSpc>
                <a:spcPct val="115000"/>
              </a:lnSpc>
              <a:buClr>
                <a:schemeClr val="accent1"/>
              </a:buClr>
              <a:buSzPts val="1800"/>
              <a:buFont typeface="Arial"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phrases referring to women often become ‘he said’ or ‘he wrote’ during translation</a:t>
            </a:r>
          </a:p>
          <a:p>
            <a:pPr indent="0">
              <a:lnSpc>
                <a:spcPct val="115000"/>
              </a:lnSpc>
              <a:spcBef>
                <a:spcPts val="2133"/>
              </a:spcBef>
              <a:buFont typeface="Arial"/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189">
              <a:lnSpc>
                <a:spcPct val="115000"/>
              </a:lnSpc>
              <a:spcBef>
                <a:spcPts val="2133"/>
              </a:spcBef>
              <a:buSzPts val="1800"/>
              <a:buFont typeface="Arial"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word embedding algorithm characterizes European American names as pleasant and African American ones as unpleasant</a:t>
            </a:r>
          </a:p>
        </p:txBody>
      </p:sp>
      <p:sp>
        <p:nvSpPr>
          <p:cNvPr id="7" name="Google Shape;110;p16">
            <a:extLst>
              <a:ext uri="{FF2B5EF4-FFF2-40B4-BE49-F238E27FC236}">
                <a16:creationId xmlns:a16="http://schemas.microsoft.com/office/drawing/2014/main" id="{C0363D71-AA6A-BE4C-9AF2-5CEB46F6EA75}"/>
              </a:ext>
            </a:extLst>
          </p:cNvPr>
          <p:cNvSpPr txBox="1"/>
          <p:nvPr/>
        </p:nvSpPr>
        <p:spPr>
          <a:xfrm>
            <a:off x="0" y="6324257"/>
            <a:ext cx="4715438" cy="32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" sz="1333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www.nature.com</a:t>
            </a:r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/articles/d41586-018-05707-8</a:t>
            </a:r>
            <a:endParaRPr sz="1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11" y="168271"/>
            <a:ext cx="10515600" cy="74613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computer vision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2" name="Picture 1" descr="asian taking a selfie">
            <a:extLst>
              <a:ext uri="{FF2B5EF4-FFF2-40B4-BE49-F238E27FC236}">
                <a16:creationId xmlns:a16="http://schemas.microsoft.com/office/drawing/2014/main" id="{36FD7361-51F4-414E-9C79-EF998DF1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43" y="820523"/>
            <a:ext cx="3175000" cy="2374900"/>
          </a:xfrm>
          <a:prstGeom prst="rect">
            <a:avLst/>
          </a:prstGeom>
        </p:spPr>
      </p:pic>
      <p:pic>
        <p:nvPicPr>
          <p:cNvPr id="5" name="Picture 4" descr="walstreet journal news headline">
            <a:extLst>
              <a:ext uri="{FF2B5EF4-FFF2-40B4-BE49-F238E27FC236}">
                <a16:creationId xmlns:a16="http://schemas.microsoft.com/office/drawing/2014/main" id="{E1A86823-2D9C-504A-AB83-60A36F5B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64" y="3922487"/>
            <a:ext cx="5041557" cy="1706798"/>
          </a:xfrm>
          <a:prstGeom prst="rect">
            <a:avLst/>
          </a:prstGeom>
        </p:spPr>
      </p:pic>
      <p:sp>
        <p:nvSpPr>
          <p:cNvPr id="8" name="Google Shape;119;p17">
            <a:extLst>
              <a:ext uri="{FF2B5EF4-FFF2-40B4-BE49-F238E27FC236}">
                <a16:creationId xmlns:a16="http://schemas.microsoft.com/office/drawing/2014/main" id="{EF883DCE-2D4A-CC40-848D-75F06F7D6EFF}"/>
              </a:ext>
            </a:extLst>
          </p:cNvPr>
          <p:cNvSpPr txBox="1">
            <a:spLocks/>
          </p:cNvSpPr>
          <p:nvPr/>
        </p:nvSpPr>
        <p:spPr>
          <a:xfrm>
            <a:off x="507482" y="1228663"/>
            <a:ext cx="5950614" cy="43053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SzPts val="18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camera interpret Asians as always blinking</a:t>
            </a:r>
          </a:p>
          <a:p>
            <a:pPr indent="0">
              <a:lnSpc>
                <a:spcPct val="115000"/>
              </a:lnSpc>
              <a:spcBef>
                <a:spcPts val="2133"/>
              </a:spcBef>
              <a:buFont typeface="Arial"/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buSzPts val="18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misclassify people with darker skin color</a:t>
            </a:r>
          </a:p>
        </p:txBody>
      </p:sp>
      <p:sp>
        <p:nvSpPr>
          <p:cNvPr id="7" name="Google Shape;118;p17">
            <a:extLst>
              <a:ext uri="{FF2B5EF4-FFF2-40B4-BE49-F238E27FC236}">
                <a16:creationId xmlns:a16="http://schemas.microsoft.com/office/drawing/2014/main" id="{4CF6BFE9-713E-4B46-B189-3C88C17B4278}"/>
              </a:ext>
            </a:extLst>
          </p:cNvPr>
          <p:cNvSpPr txBox="1"/>
          <p:nvPr/>
        </p:nvSpPr>
        <p:spPr>
          <a:xfrm>
            <a:off x="297911" y="6260512"/>
            <a:ext cx="483973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" sz="1333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www.nature.com</a:t>
            </a:r>
            <a:r>
              <a:rPr lang="en" sz="1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/articles/d41586-018-05707-8</a:t>
            </a:r>
            <a:endParaRPr sz="1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2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28233</TotalTime>
  <Words>1912</Words>
  <Application>Microsoft Macintosh PowerPoint</Application>
  <PresentationFormat>Widescreen</PresentationFormat>
  <Paragraphs>281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Helvetica Neue</vt:lpstr>
      <vt:lpstr>Lato</vt:lpstr>
      <vt:lpstr>Roboto</vt:lpstr>
      <vt:lpstr>Wingdings</vt:lpstr>
      <vt:lpstr>Office Theme</vt:lpstr>
      <vt:lpstr>CSC 533: Privacy in the Digital Age (Fall 2020)  Lecture 16: Fairness and Transparency in ML </vt:lpstr>
      <vt:lpstr>Goals</vt:lpstr>
      <vt:lpstr>AI effects our lives</vt:lpstr>
      <vt:lpstr>Should a defendant receive bail?</vt:lpstr>
      <vt:lpstr>ProPublica</vt:lpstr>
      <vt:lpstr>Example</vt:lpstr>
      <vt:lpstr>Risk score system </vt:lpstr>
      <vt:lpstr>In language modeling</vt:lpstr>
      <vt:lpstr>In computer vision</vt:lpstr>
      <vt:lpstr>Fairness in ML</vt:lpstr>
      <vt:lpstr>ML can be great!</vt:lpstr>
      <vt:lpstr>But wait … what about discriminations?</vt:lpstr>
      <vt:lpstr>Another example: Credit card application (infer race from ZIP code)</vt:lpstr>
      <vt:lpstr>Isn’t discrimination the very point of machine learning?</vt:lpstr>
      <vt:lpstr>Discrimination is not a general concept</vt:lpstr>
      <vt:lpstr>Regulated domains</vt:lpstr>
      <vt:lpstr>Legally defined as ‘protected class’ (growing list)</vt:lpstr>
      <vt:lpstr>What could lead to unfairness?</vt:lpstr>
      <vt:lpstr>Dramatic Changes in Machine Learning </vt:lpstr>
      <vt:lpstr>Quick way to become a data scientist</vt:lpstr>
      <vt:lpstr>Why fairness is hard?</vt:lpstr>
      <vt:lpstr>1st Attempt: Fairness through blindness </vt:lpstr>
      <vt:lpstr>Mask sensitive attributes?</vt:lpstr>
      <vt:lpstr>2nd attempt: Statistical Parity</vt:lpstr>
      <vt:lpstr>Statistical Parity: Equalized Odds</vt:lpstr>
      <vt:lpstr>Statistical parity may not be enough</vt:lpstr>
      <vt:lpstr>Fairness through Privacy?</vt:lpstr>
      <vt:lpstr>How machines learn to discriminate</vt:lpstr>
      <vt:lpstr>Skewed data</vt:lpstr>
      <vt:lpstr>Disparity in samples</vt:lpstr>
      <vt:lpstr>Error vs. sample size</vt:lpstr>
      <vt:lpstr>Error vs. sample size</vt:lpstr>
      <vt:lpstr>Tools for testing algorithmic fairness</vt:lpstr>
      <vt:lpstr>Algorithmic transparency</vt:lpstr>
      <vt:lpstr>Machine learning systems are opaque</vt:lpstr>
      <vt:lpstr>Decisions vary across input</vt:lpstr>
      <vt:lpstr>Transparency through explanation</vt:lpstr>
      <vt:lpstr>Quantitative Input Influence (QII)</vt:lpstr>
      <vt:lpstr>Input correlation</vt:lpstr>
      <vt:lpstr>Causal intervention</vt:lpstr>
      <vt:lpstr>QII for individual feature</vt:lpstr>
      <vt:lpstr>Single inputs may have low influence</vt:lpstr>
      <vt:lpstr>Set QII: change a set of inputs</vt:lpstr>
      <vt:lpstr>General class of transparency queries</vt:lpstr>
      <vt:lpstr>Quantity of interest</vt:lpstr>
      <vt:lpstr>Experiments: Test applications</vt:lpstr>
      <vt:lpstr>QII of inputs</vt:lpstr>
      <vt:lpstr>What we are seeing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1127</cp:revision>
  <cp:lastPrinted>2019-04-16T15:07:59Z</cp:lastPrinted>
  <dcterms:created xsi:type="dcterms:W3CDTF">2019-01-03T13:29:27Z</dcterms:created>
  <dcterms:modified xsi:type="dcterms:W3CDTF">2020-10-13T14:01:20Z</dcterms:modified>
</cp:coreProperties>
</file>